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8" r:id="rId2"/>
    <p:sldId id="445" r:id="rId3"/>
    <p:sldId id="442" r:id="rId4"/>
    <p:sldId id="377" r:id="rId5"/>
    <p:sldId id="435" r:id="rId6"/>
    <p:sldId id="420" r:id="rId7"/>
    <p:sldId id="421" r:id="rId8"/>
    <p:sldId id="437" r:id="rId9"/>
    <p:sldId id="438" r:id="rId10"/>
    <p:sldId id="422" r:id="rId11"/>
    <p:sldId id="424" r:id="rId12"/>
    <p:sldId id="446" r:id="rId13"/>
    <p:sldId id="426" r:id="rId14"/>
    <p:sldId id="448" r:id="rId15"/>
    <p:sldId id="431" r:id="rId16"/>
    <p:sldId id="433" r:id="rId17"/>
    <p:sldId id="429" r:id="rId18"/>
    <p:sldId id="447" r:id="rId19"/>
    <p:sldId id="444" r:id="rId20"/>
    <p:sldId id="383" r:id="rId21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F6062"/>
    <a:srgbClr val="414244"/>
    <a:srgbClr val="FFFF99"/>
    <a:srgbClr val="FF603B"/>
    <a:srgbClr val="19C3FF"/>
    <a:srgbClr val="FF3300"/>
    <a:srgbClr val="009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5059" autoAdjust="0"/>
  </p:normalViewPr>
  <p:slideViewPr>
    <p:cSldViewPr>
      <p:cViewPr varScale="1">
        <p:scale>
          <a:sx n="161" d="100"/>
          <a:sy n="161" d="100"/>
        </p:scale>
        <p:origin x="156" y="19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D65076-F8BF-4672-8F0A-A54B8EA944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094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2007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37"/>
            <a:ext cx="5607050" cy="4182516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46BF5B-58E2-4FC0-BA0E-A0DD0C259C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27783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819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282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03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22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03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990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804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619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328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68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900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17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503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30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4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74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06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18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2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075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095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B614-BC7A-44B3-8669-479172C1A9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71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4A35-8A84-4AAE-A2E8-5690616985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30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E9CD-8A7C-4D5D-8ABC-153DC18A9F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40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457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57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70C0-4B33-4BFE-B676-9D99FD38E0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79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D494-D428-4045-AD16-AB1D336DC2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000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C1D7-B939-431F-BE40-36A45E1EB1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11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7254-1A92-4106-899A-BD34289B40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4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A4B2-C772-49B1-BC24-74B3DE49E4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51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2BD9-B50D-4B94-821B-3D3A384EEBB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86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44F1-5996-40C5-9360-B1EE44E4F6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65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9D9E"/>
                </a:solidFill>
              </a:defRPr>
            </a:lvl1pPr>
          </a:lstStyle>
          <a:p>
            <a:pPr>
              <a:defRPr/>
            </a:pPr>
            <a:fld id="{3D00FA6A-B892-4B33-B5ED-43C91D7E497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8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ick@covenant.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046413"/>
          </a:xfrm>
        </p:spPr>
        <p:txBody>
          <a:bodyPr/>
          <a:lstStyle/>
          <a:p>
            <a:endParaRPr lang="en-CA" altLang="en-US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73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3995936" y="1255731"/>
            <a:ext cx="5148064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9A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Std Cn" panose="020B0706020202020204" pitchFamily="34" charset="0"/>
              </a:rPr>
              <a:t>EXCELLENCE IN BOARD LEADERSHIP: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9A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Std Cn" panose="020B0706020202020204" pitchFamily="34" charset="0"/>
              </a:rPr>
              <a:t>STRATEGIC PERSPECTIVE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5F60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 Avant Garde Std Cn" panose="020B0706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5F6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Avant Garde Std Cn" panose="020B0706020202020204" pitchFamily="34" charset="0"/>
              </a:rPr>
              <a:t>DR. RICHARD (Rick) J. GOOSSEN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5F6062"/>
                </a:solidFill>
                <a:latin typeface="ITC Avant Garde Std Cn" panose="020B0706020202020204" pitchFamily="34" charset="0"/>
              </a:rPr>
              <a:t>STRATEGIC COUNSEL &amp; RELATIONSHIP MANAGER</a:t>
            </a:r>
            <a:endParaRPr lang="en-CA" altLang="en-US" sz="2400" dirty="0">
              <a:solidFill>
                <a:srgbClr val="5F6062"/>
              </a:solidFill>
              <a:latin typeface="ITC Avant Garde Std Cn" panose="020B0706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CA" altLang="en-US" sz="24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5611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3. How to Get Directors?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825"/>
            <a:ext cx="8229600" cy="35444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Types of Board Members sought: relevant skills and experiences; same value system; connections &amp; resources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An organization is no better than the board it can attract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b="1" i="1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b="1" i="1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“Does the person add more to the board, or does the board add more to the person?”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20CF9-DD05-4384-B408-4CB63353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3. How to Get Directors?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275606"/>
            <a:ext cx="8229600" cy="3544433"/>
          </a:xfrm>
        </p:spPr>
        <p:txBody>
          <a:bodyPr/>
          <a:lstStyle/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of getting directors: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too busy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not interested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not a good fit 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i="1" dirty="0"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 may be able to attract the people you don’t prefer, and can’t get the people you do.”</a:t>
            </a:r>
          </a:p>
          <a:p>
            <a:pPr marL="35877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0A2A3-21BE-4C0E-95F2-D6A9CFB3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3. How to Get Directors?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8229600" cy="354443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for getting &amp; retaining good board members: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Fact:  this is not glamorous—it takes work!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You can’t retain professional people if you don’t act in a professional way (you might get them on board, but they will get out)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0FB6C-C486-4C60-8F2C-1583E605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6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3. How to Get Directors?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8229600" cy="2664296"/>
          </a:xfrm>
        </p:spPr>
        <p:txBody>
          <a:bodyPr/>
          <a:lstStyle/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for getting &amp; retaining good board members (cont’d):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dirty="0"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clear about the skill set / contribution of the person going in;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Be clear about the time commitment – meetings, committees, travel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9B70B-7FD6-4D5E-9326-FC1B237F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3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4. Why Be a Director?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8229600" cy="3544433"/>
          </a:xfrm>
        </p:spPr>
        <p:txBody>
          <a:bodyPr/>
          <a:lstStyle/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initial due diligence steps if someone wants you to join a board:</a:t>
            </a:r>
            <a:endParaRPr lang="en-CA" dirty="0"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the board chair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the President / GM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to the CFO / accountant &amp; review financials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who else is on the board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“plan” &amp; how you might fit in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62B39-F622-468F-BCED-1A79DA89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3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4. Why Be a Director?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8351"/>
            <a:ext cx="8229600" cy="35444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Should you look at what you get out of it?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Connections?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Learning?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CV builder?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Prestige?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Or, can you be entirely altruistic?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9CEC6-A62C-408F-97F9-E7BE12E1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5. Challenges of Being on a Board?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3576"/>
            <a:ext cx="8229600" cy="3544433"/>
          </a:xfrm>
        </p:spPr>
        <p:txBody>
          <a:bodyPr/>
          <a:lstStyle/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Dynamics of Being on a Board: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active and involved can the board be?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centric?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No ownership by board, yet making critical decisions</a:t>
            </a:r>
          </a:p>
          <a:p>
            <a:pPr marL="715963" lvl="1" indent="-35718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Wrong expectations:  minimal effort, have fun, go on trips</a:t>
            </a:r>
          </a:p>
          <a:p>
            <a:pPr marL="35877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8F84A-A252-4C28-8192-BD6585C9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7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5. Challenges of Being on a Board?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592138"/>
            <a:ext cx="8229600" cy="35444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Is the board a fundraising tool? 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Can you get people committed to the board, rather than to themselves (there must be some professional self-regulation)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F46B-F008-4AE0-86BB-61388E71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Conclusion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8229600" cy="354443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Concluding “Take-Away’s:”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u="sng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Think, Then Act </a:t>
            </a: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 “proper” board forces company to take time to reflect—which they don’t normally do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u="sng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Chair </a:t>
            </a: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 skilled facilitator / chair will transform the effectiveness of a board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400" u="sng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Excellence</a:t>
            </a: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pursue excellence in your board in addition to in your business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2F20E-B944-4035-AC61-466113DB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4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Conclusion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8229600" cy="354443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Concluding “Take-Away’s”(cont’d):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CA" sz="2400" u="sng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perspective </a:t>
            </a: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understand the practical dynamics of running a board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CA" sz="2400" u="sng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Options</a:t>
            </a: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review whether to purse an Advisory Board or Board of Directors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CA" sz="2400" u="sng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 Advantage</a:t>
            </a: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have your board be an integral part of your competitive advantage!</a:t>
            </a: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576A4-3CCE-4150-BCF2-246478A2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Introduction – “Excellence”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8229600" cy="354443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F0F75C7-EBFE-4ABC-8438-F1C195E8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75606"/>
            <a:ext cx="4210783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30642-3075-4EBB-AF62-5186637B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7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altLang="en-US" dirty="0">
                <a:solidFill>
                  <a:schemeClr val="tx2"/>
                </a:solidFill>
                <a:latin typeface="ITC Avant Garde Std Cn" panose="020B0706020202020204" pitchFamily="34" charset="0"/>
              </a:rPr>
              <a:t>Further Information </a:t>
            </a:r>
            <a:endParaRPr lang="en-CA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7614"/>
            <a:ext cx="8229600" cy="3380333"/>
          </a:xfrm>
        </p:spPr>
        <p:txBody>
          <a:bodyPr/>
          <a:lstStyle/>
          <a:p>
            <a:pPr marL="45720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further information, please contact:</a:t>
            </a:r>
            <a:endParaRPr lang="en-CA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2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rgbClr val="5F6062"/>
                </a:solidFill>
                <a:latin typeface="Avenir LT Std 35 Light" panose="020B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2400" dirty="0">
                <a:latin typeface="Avenir LT Std 45 Book" panose="020B0502020203020204" pitchFamily="34" charset="0"/>
                <a:cs typeface="Times New Roman" panose="02020603050405020304" pitchFamily="18" charset="0"/>
              </a:rPr>
              <a:t>Dr. Richard (Rick) J. Goossen</a:t>
            </a:r>
          </a:p>
          <a:p>
            <a:pPr marL="400050" lvl="2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latin typeface="Avenir LT Std 45 Book" panose="020B0502020203020204" pitchFamily="34" charset="0"/>
                <a:cs typeface="Times New Roman" panose="02020603050405020304" pitchFamily="18" charset="0"/>
              </a:rPr>
              <a:t>	Strategic Counsel &amp; Relationship Manager</a:t>
            </a:r>
          </a:p>
          <a:p>
            <a:pPr marL="400050" lvl="2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latin typeface="Avenir LT Std 45 Book" panose="020B0502020203020204" pitchFamily="34" charset="0"/>
                <a:cs typeface="Times New Roman" panose="02020603050405020304" pitchFamily="18" charset="0"/>
              </a:rPr>
              <a:t>	E:  </a:t>
            </a:r>
            <a:r>
              <a:rPr lang="en-CA" sz="2400" dirty="0">
                <a:latin typeface="Avenir LT Std 45 Book" panose="020B0502020203020204" pitchFamily="34" charset="0"/>
                <a:cs typeface="Times New Roman" panose="02020603050405020304" pitchFamily="18" charset="0"/>
                <a:hlinkClick r:id="rId3"/>
              </a:rPr>
              <a:t>rick@covenant.ca</a:t>
            </a:r>
            <a:r>
              <a:rPr lang="en-CA" sz="2400" dirty="0">
                <a:latin typeface="Avenir LT Std 45 Book" panose="020B0502020203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1F5F-17EC-4A44-BFAB-5F3248C4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9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Introduction – “Excellence”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8229600" cy="35444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6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your board contribute to the competitive advantage of your organization?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430DD-53A7-4A12-ABEC-D8E63D17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2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Introduction – “Strategic Perspective”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8229600" cy="354443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Five “strategic” questions: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6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What are the options?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6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What is the value of a board?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6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How to get directors?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6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Why be a director?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26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What are the challenges of being on a board?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36F1E-7069-488B-B366-72EDEA72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1. What are the Options?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8229600" cy="35444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0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Board of Directors has legal responsibility and liability and is governed under relevant company laws;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0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0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by contrast, an Advisory Board has no legal responsibility and liability and is governed by the private agreement between the company and the advisors.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0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0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Whereas the Board of Directors represents shareholders and holds management accountable (hierarchical), Advisory Boards provide non-binding advice that is typically given to the owners (lateral).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86720-178C-4153-90B9-49518B80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3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1.  What are the Options?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63" y="1563639"/>
            <a:ext cx="8229600" cy="230425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Business Context: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Entrepreneurial v Managerial model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Life cycle of organizations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Challenges:  not properly run, no discipline, no outside perspective, overlapping roles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B9BB3-5569-406C-89B5-481D5776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3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1.  What are the Options?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9623"/>
            <a:ext cx="8229600" cy="28083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NPO Context: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Focus is on the cause, doing good, making a difference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Challenges:  shortage of business acumen, inadequate fundraising and lack of financial discipline resulting in challenges for sustainability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34DF4-A0AA-4D7D-990A-FFF94D81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2. What is the Value of a Board?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1630"/>
            <a:ext cx="8229600" cy="252028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Similar benefits for a Board of Directors and an Advisory Board: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0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Big picture, strategic planning input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0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Broaden the universe of knowledge and skills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0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Develop new ideas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0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Avoid costly mistakes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CA" sz="2000" dirty="0">
                <a:solidFill>
                  <a:srgbClr val="5F6062"/>
                </a:solidFill>
                <a:latin typeface="Avenir LT Std 45 Book" panose="020B0502020203020204" pitchFamily="34" charset="0"/>
                <a:cs typeface="Times New Roman" panose="02020603050405020304" pitchFamily="18" charset="0"/>
              </a:rPr>
              <a:t>Ensure orderly succession of company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600" dirty="0">
              <a:solidFill>
                <a:srgbClr val="5F6062"/>
              </a:solidFill>
              <a:latin typeface="Avenir LT Std 45 Book" panose="020B05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19E14-D35D-4E51-9B87-78670883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CA" sz="4000" dirty="0">
                <a:solidFill>
                  <a:schemeClr val="tx2"/>
                </a:solidFill>
                <a:latin typeface="ITC Avant Garde Std Cn" panose="020B0706020202020204" pitchFamily="34" charset="0"/>
              </a:rPr>
              <a:t>2. What is the Value of a Board?</a:t>
            </a:r>
            <a:endParaRPr lang="en-CA" sz="4000" dirty="0">
              <a:latin typeface="ITC Avant Garde Std Cn" panose="020B0706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419622"/>
            <a:ext cx="8229600" cy="302433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these three advisors help?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Investor/participant in 30 businesses over 40 years, vast majority successful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Founder of 4 businesses, investor in 2 businesses, with over 500 employees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srgbClr val="5F6062"/>
                </a:solidFill>
                <a:latin typeface="Avenir LT Std 45 Book" panose="020B05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Entrepreneur, hall of fame, built family business to 1,500 employees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solidFill>
                <a:srgbClr val="5F6062"/>
              </a:solidFill>
              <a:latin typeface="Avenir LT Std 35 Light" panose="020B0402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CA" sz="1600" dirty="0">
              <a:solidFill>
                <a:schemeClr val="tx2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F9B4F-70D7-4910-BF99-3993B336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D494-D428-4045-AD16-AB1D336DC205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venant Brand">
      <a:dk1>
        <a:srgbClr val="5F6062"/>
      </a:dk1>
      <a:lt1>
        <a:srgbClr val="000000"/>
      </a:lt1>
      <a:dk2>
        <a:srgbClr val="009AC7"/>
      </a:dk2>
      <a:lt2>
        <a:srgbClr val="FFFFFF"/>
      </a:lt2>
      <a:accent1>
        <a:srgbClr val="5F6062"/>
      </a:accent1>
      <a:accent2>
        <a:srgbClr val="009AC7"/>
      </a:accent2>
      <a:accent3>
        <a:srgbClr val="000000"/>
      </a:accent3>
      <a:accent4>
        <a:srgbClr val="FFFFFF"/>
      </a:accent4>
      <a:accent5>
        <a:srgbClr val="BDBEBF"/>
      </a:accent5>
      <a:accent6>
        <a:srgbClr val="808284"/>
      </a:accent6>
      <a:hlink>
        <a:srgbClr val="009AC7"/>
      </a:hlink>
      <a:folHlink>
        <a:srgbClr val="009AC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NEW_20180201" id="{1A053421-F8BC-44A5-83FB-B3B8633B3F8B}" vid="{B94582D8-B058-4633-9A20-F721E43EC7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NEW_20180201</Template>
  <TotalTime>470</TotalTime>
  <Words>858</Words>
  <Application>Microsoft Office PowerPoint</Application>
  <PresentationFormat>On-screen Show (16:9)</PresentationFormat>
  <Paragraphs>179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LT Std 35 Light</vt:lpstr>
      <vt:lpstr>Avenir LT Std 45 Book</vt:lpstr>
      <vt:lpstr>Calibri</vt:lpstr>
      <vt:lpstr>ITC Avant Garde Std Cn</vt:lpstr>
      <vt:lpstr>Times New Roman</vt:lpstr>
      <vt:lpstr>Wingdings</vt:lpstr>
      <vt:lpstr>Office Theme</vt:lpstr>
      <vt:lpstr>PowerPoint Presentation</vt:lpstr>
      <vt:lpstr>Introduction – “Excellence”</vt:lpstr>
      <vt:lpstr>Introduction – “Excellence”</vt:lpstr>
      <vt:lpstr>Introduction – “Strategic Perspective”</vt:lpstr>
      <vt:lpstr>1. What are the Options?</vt:lpstr>
      <vt:lpstr>1.  What are the Options?</vt:lpstr>
      <vt:lpstr>1.  What are the Options?</vt:lpstr>
      <vt:lpstr>2. What is the Value of a Board?</vt:lpstr>
      <vt:lpstr>2. What is the Value of a Board?</vt:lpstr>
      <vt:lpstr>3. How to Get Directors?</vt:lpstr>
      <vt:lpstr>3. How to Get Directors?</vt:lpstr>
      <vt:lpstr>3. How to Get Directors?</vt:lpstr>
      <vt:lpstr>3. How to Get Directors?</vt:lpstr>
      <vt:lpstr>4. Why Be a Director?</vt:lpstr>
      <vt:lpstr>4. Why Be a Director?</vt:lpstr>
      <vt:lpstr>5. Challenges of Being on a Board?</vt:lpstr>
      <vt:lpstr>5. Challenges of Being on a Board?</vt:lpstr>
      <vt:lpstr>Conclusion</vt:lpstr>
      <vt:lpstr>Conclusion</vt:lpstr>
      <vt:lpstr>Further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Halford</dc:creator>
  <cp:lastModifiedBy>Rick Goossen</cp:lastModifiedBy>
  <cp:revision>41</cp:revision>
  <cp:lastPrinted>2018-03-06T22:50:04Z</cp:lastPrinted>
  <dcterms:created xsi:type="dcterms:W3CDTF">2018-03-05T21:12:06Z</dcterms:created>
  <dcterms:modified xsi:type="dcterms:W3CDTF">2018-03-06T22:50:30Z</dcterms:modified>
</cp:coreProperties>
</file>